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50" r:id="rId2"/>
    <p:sldId id="747" r:id="rId3"/>
    <p:sldId id="754" r:id="rId4"/>
    <p:sldId id="748" r:id="rId5"/>
    <p:sldId id="746" r:id="rId6"/>
    <p:sldId id="720" r:id="rId7"/>
    <p:sldId id="732" r:id="rId8"/>
    <p:sldId id="759" r:id="rId9"/>
    <p:sldId id="758" r:id="rId10"/>
    <p:sldId id="760" r:id="rId11"/>
    <p:sldId id="590" r:id="rId12"/>
  </p:sldIdLst>
  <p:sldSz cx="9144000" cy="6858000" type="screen4x3"/>
  <p:notesSz cx="6797675" cy="9872663"/>
  <p:defaultTextStyle>
    <a:defPPr>
      <a:defRPr lang="ru-RU"/>
    </a:defPPr>
    <a:lvl1pPr marL="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 userDrawn="1">
          <p15:clr>
            <a:srgbClr val="A4A3A4"/>
          </p15:clr>
        </p15:guide>
        <p15:guide id="2" pos="2164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4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Лазаренко Михаил Сергеевич" initials="ЛМС" lastIdx="14" clrIdx="0"/>
  <p:cmAuthor id="1" name="YGryaznova" initials="Y" lastIdx="0" clrIdx="1"/>
  <p:cmAuthor id="2" name="ABabakova" initials="A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3192"/>
    <a:srgbClr val="E4124E"/>
    <a:srgbClr val="E9053B"/>
    <a:srgbClr val="16A907"/>
    <a:srgbClr val="EAEAEA"/>
    <a:srgbClr val="00B0F0"/>
    <a:srgbClr val="6C006C"/>
    <a:srgbClr val="532377"/>
    <a:srgbClr val="57257D"/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35" autoAdjust="0"/>
    <p:restoredTop sz="80667" autoAdjust="0"/>
  </p:normalViewPr>
  <p:slideViewPr>
    <p:cSldViewPr>
      <p:cViewPr varScale="1">
        <p:scale>
          <a:sx n="76" d="100"/>
          <a:sy n="76" d="100"/>
        </p:scale>
        <p:origin x="118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098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79" d="100"/>
          <a:sy n="79" d="100"/>
        </p:scale>
        <p:origin x="3966" y="102"/>
      </p:cViewPr>
      <p:guideLst>
        <p:guide orient="horz" pos="3121"/>
        <p:guide pos="2164"/>
        <p:guide orient="horz" pos="3110"/>
        <p:guide pos="214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728" y="1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2C455E-1706-4661-81A9-5C7C836D94A2}" type="datetimeFigureOut">
              <a:rPr lang="ru-RU" smtClean="0"/>
              <a:t>21.05.2020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690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728" y="9377690"/>
            <a:ext cx="2946351" cy="4949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F7D41-E4DE-4FA4-A6AD-B141A814C5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4731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2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/>
          <a:lstStyle>
            <a:lvl1pPr algn="r">
              <a:defRPr sz="1200"/>
            </a:lvl1pPr>
          </a:lstStyle>
          <a:p>
            <a:fld id="{0824BE97-207F-444C-A735-CF5BD0566115}" type="datetimeFigureOut">
              <a:rPr lang="ru-RU" smtClean="0"/>
              <a:pPr/>
              <a:t>21.05.2020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41363"/>
            <a:ext cx="4937125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836" tIns="45418" rIns="90836" bIns="4541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0836" tIns="45418" rIns="90836" bIns="4541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377318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377318"/>
            <a:ext cx="2945659" cy="493633"/>
          </a:xfrm>
          <a:prstGeom prst="rect">
            <a:avLst/>
          </a:prstGeom>
        </p:spPr>
        <p:txBody>
          <a:bodyPr vert="horz" lIns="90836" tIns="45418" rIns="90836" bIns="45418" rtlCol="0" anchor="b"/>
          <a:lstStyle>
            <a:lvl1pPr algn="r">
              <a:defRPr sz="1200"/>
            </a:lvl1pPr>
          </a:lstStyle>
          <a:p>
            <a:fld id="{0CE12BB6-5585-4AA1-B792-7C442360BE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9990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797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59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39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18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398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0780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7578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4373" algn="l" defTabSz="9135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80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8384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дисертационных советов</a:t>
            </a:r>
          </a:p>
          <a:p>
            <a:r>
              <a:rPr lang="ru-RU" dirty="0" smtClean="0"/>
              <a:t>Обновила цифры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367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67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ru-RU" dirty="0" smtClean="0"/>
              <a:t>дисертационных советов</a:t>
            </a:r>
          </a:p>
          <a:p>
            <a:r>
              <a:rPr lang="ru-RU" dirty="0" smtClean="0"/>
              <a:t>Обновила цифры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12BB6-5585-4AA1-B792-7C442360BE0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59727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hape 9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1" tIns="91101" rIns="91101" bIns="911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5059" name="Shape 9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1755366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hape 9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101" tIns="91101" rIns="91101" bIns="91101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43011" name="Shape 93"/>
          <p:cNvSpPr>
            <a:spLocks noGrp="1" noRot="1" noChangeAspect="1" noTextEdit="1"/>
          </p:cNvSpPr>
          <p:nvPr>
            <p:ph type="sldImg" idx="2"/>
          </p:nvPr>
        </p:nvSpPr>
        <p:spPr bwMode="auto"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71762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-612576" y="4653141"/>
            <a:ext cx="10441160" cy="1362075"/>
          </a:xfrm>
        </p:spPr>
        <p:txBody>
          <a:bodyPr anchor="t">
            <a:noAutofit/>
          </a:bodyPr>
          <a:lstStyle>
            <a:lvl1pPr algn="ctr">
              <a:defRPr sz="2400" b="0" cap="all" baseline="0">
                <a:solidFill>
                  <a:schemeClr val="bg1"/>
                </a:solidFill>
                <a:latin typeface="Tahoma" pitchFamily="34" charset="0"/>
              </a:defRPr>
            </a:lvl1pPr>
          </a:lstStyle>
          <a:p>
            <a:r>
              <a:rPr lang="ru-RU" dirty="0" smtClean="0"/>
              <a:t>московский финансово-промышленный университет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3"/>
            <a:ext cx="1475656" cy="13049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60" tIns="45680" rIns="91360" bIns="45680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8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30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9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7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20272" y="631059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>
            <a:lvl1pPr algn="r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1178768"/>
          </a:xfrm>
          <a:prstGeom prst="rect">
            <a:avLst/>
          </a:prstGeom>
        </p:spPr>
        <p:txBody>
          <a:bodyPr vert="horz" lIns="91360" tIns="45680" rIns="91360" bIns="4568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625209" y="6304240"/>
            <a:ext cx="1655204" cy="365125"/>
          </a:xfrm>
          <a:prstGeom prst="rect">
            <a:avLst/>
          </a:prstGeom>
        </p:spPr>
        <p:txBody>
          <a:bodyPr lIns="91360" tIns="45680" rIns="91360" bIns="45680"/>
          <a:lstStyle>
            <a:lvl1pPr algn="r">
              <a:defRPr sz="12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599009"/>
          </a:xfrm>
          <a:prstGeom prst="rect">
            <a:avLst/>
          </a:prstGeom>
        </p:spPr>
        <p:txBody>
          <a:bodyPr vert="horz" lIns="91360" tIns="45680" rIns="91360" bIns="45680" rtlCol="0" anchor="t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751" y="1639341"/>
            <a:ext cx="8064500" cy="4525963"/>
          </a:xfrm>
          <a:prstGeom prst="rect">
            <a:avLst/>
          </a:prstGeom>
        </p:spPr>
        <p:txBody>
          <a:bodyPr vert="horz" lIns="91360" tIns="45680" rIns="91360" bIns="4568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Прямоугольник с одним вырезанным углом 5"/>
          <p:cNvSpPr/>
          <p:nvPr userDrawn="1"/>
        </p:nvSpPr>
        <p:spPr>
          <a:xfrm>
            <a:off x="1" y="6414176"/>
            <a:ext cx="1507871" cy="443824"/>
          </a:xfrm>
          <a:prstGeom prst="snip1Rect">
            <a:avLst>
              <a:gd name="adj" fmla="val 32287"/>
            </a:avLst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81" y="6516701"/>
            <a:ext cx="1078947" cy="2664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3593" rtl="0" eaLnBrk="1" latinLnBrk="0" hangingPunct="1">
        <a:lnSpc>
          <a:spcPct val="80000"/>
        </a:lnSpc>
        <a:spcBef>
          <a:spcPct val="0"/>
        </a:spcBef>
        <a:buNone/>
        <a:defRPr sz="4000" kern="1200">
          <a:solidFill>
            <a:srgbClr val="2E3192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0" indent="0" algn="l" defTabSz="913593" rtl="0" eaLnBrk="1" latinLnBrk="0" hangingPunct="1">
        <a:spcBef>
          <a:spcPts val="0"/>
        </a:spcBef>
        <a:spcAft>
          <a:spcPts val="600"/>
        </a:spcAft>
        <a:buFont typeface="Arial" pitchFamily="34" charset="0"/>
        <a:buNone/>
        <a:defRPr sz="1800" kern="1200">
          <a:solidFill>
            <a:srgbClr val="2E3192"/>
          </a:solidFill>
          <a:latin typeface="+mn-lt"/>
          <a:ea typeface="+mn-ea"/>
          <a:cs typeface="+mn-cs"/>
        </a:defRPr>
      </a:lvl1pPr>
      <a:lvl2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2pPr>
      <a:lvl3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3pPr>
      <a:lvl4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4pPr>
      <a:lvl5pPr marL="177800" indent="-177800" algn="l" defTabSz="913593" rtl="0" eaLnBrk="1" latinLnBrk="0" hangingPunct="1">
        <a:spcBef>
          <a:spcPts val="0"/>
        </a:spcBef>
        <a:spcAft>
          <a:spcPts val="600"/>
        </a:spcAft>
        <a:buClr>
          <a:srgbClr val="E4124E"/>
        </a:buClr>
        <a:buFont typeface="Arial" pitchFamily="34" charset="0"/>
        <a:buChar char="•"/>
        <a:defRPr sz="1800" kern="1200">
          <a:solidFill>
            <a:srgbClr val="2E3192"/>
          </a:solidFill>
          <a:latin typeface="+mn-lt"/>
          <a:ea typeface="+mn-ea"/>
          <a:cs typeface="+mn-cs"/>
        </a:defRPr>
      </a:lvl5pPr>
      <a:lvl6pPr marL="251238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178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5976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2773" indent="-228398" algn="l" defTabSz="9135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97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59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39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18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98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780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578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373" algn="l" defTabSz="9135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550" userDrawn="1">
          <p15:clr>
            <a:srgbClr val="F26B43"/>
          </p15:clr>
        </p15:guide>
        <p15:guide id="4" pos="340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pos="54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4" Type="http://schemas.openxmlformats.org/officeDocument/2006/relationships/image" Target="../media/image41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46.emf"/><Relationship Id="rId7" Type="http://schemas.openxmlformats.org/officeDocument/2006/relationships/image" Target="../media/image3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emf"/><Relationship Id="rId5" Type="http://schemas.openxmlformats.org/officeDocument/2006/relationships/image" Target="../media/image48.emf"/><Relationship Id="rId4" Type="http://schemas.openxmlformats.org/officeDocument/2006/relationships/image" Target="../media/image4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testing.synergyonline.ru/" TargetMode="External"/><Relationship Id="rId3" Type="http://schemas.openxmlformats.org/officeDocument/2006/relationships/image" Target="../media/image5.emf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.emf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5.emf"/><Relationship Id="rId7" Type="http://schemas.openxmlformats.org/officeDocument/2006/relationships/image" Target="../media/image1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12" Type="http://schemas.microsoft.com/office/2007/relationships/hdphoto" Target="../media/hdphoto3.wdp"/><Relationship Id="rId17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6" Type="http://schemas.microsoft.com/office/2007/relationships/hdphoto" Target="../media/hdphoto5.wdp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11" Type="http://schemas.openxmlformats.org/officeDocument/2006/relationships/image" Target="../media/image25.png"/><Relationship Id="rId5" Type="http://schemas.openxmlformats.org/officeDocument/2006/relationships/image" Target="../media/image21.emf"/><Relationship Id="rId15" Type="http://schemas.openxmlformats.org/officeDocument/2006/relationships/image" Target="../media/image27.png"/><Relationship Id="rId10" Type="http://schemas.microsoft.com/office/2007/relationships/hdphoto" Target="../media/hdphoto2.wdp"/><Relationship Id="rId4" Type="http://schemas.openxmlformats.org/officeDocument/2006/relationships/image" Target="../media/image17.emf"/><Relationship Id="rId9" Type="http://schemas.openxmlformats.org/officeDocument/2006/relationships/image" Target="../media/image24.png"/><Relationship Id="rId1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15516" y="2024844"/>
            <a:ext cx="5148572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altLang="ru-RU" sz="200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Практико-ориентированный курс </a:t>
            </a:r>
            <a:r>
              <a:rPr lang="ru-RU" altLang="ru-RU" sz="2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повышения квалификации </a:t>
            </a:r>
            <a:endParaRPr lang="ru-RU" altLang="ru-RU" sz="2000" dirty="0" smtClean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«ПОВЫШЕНИЕ УРОВНЯ</a:t>
            </a: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/>
            </a:r>
            <a:b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</a:b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ФИНАНСОВОЙ </a:t>
            </a:r>
            <a:r>
              <a:rPr lang="ru-RU" sz="36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ГРАМОТНОСТИ»</a:t>
            </a:r>
            <a:endParaRPr lang="ru-RU" sz="3800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endParaRPr lang="ru-RU" sz="800" b="1" dirty="0" smtClean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spcAft>
                <a:spcPts val="1200"/>
              </a:spcAft>
            </a:pP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В </a:t>
            </a:r>
            <a:r>
              <a:rPr lang="ru-RU" sz="2000" b="1" dirty="0">
                <a:solidFill>
                  <a:schemeClr val="bg1"/>
                </a:solidFill>
                <a:latin typeface="Arial Black" panose="020B0A04020102020204" pitchFamily="34" charset="0"/>
              </a:rPr>
              <a:t>СИСТЕМЕ ОБРАЗОВАНИЯ </a:t>
            </a:r>
            <a:r>
              <a:rPr lang="ru-RU" sz="20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РФ</a:t>
            </a:r>
            <a:endParaRPr lang="ru-RU" sz="20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2" y="188640"/>
            <a:ext cx="4752529" cy="591821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713" y="112422"/>
            <a:ext cx="357158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864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0" y="227807"/>
            <a:ext cx="8829675" cy="8921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b="1" spc="200" dirty="0"/>
              <a:t>ПРЕИМУЩЕСТВА НАШЕГО ОБРАЗОВАНИЯ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39750" y="2781511"/>
            <a:ext cx="2643188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международных аккредитаций </a:t>
            </a: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Association </a:t>
            </a: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MBAs (AMBA)</a:t>
            </a:r>
            <a:endParaRPr lang="ru-RU" sz="13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389313" y="2781511"/>
            <a:ext cx="2643187" cy="692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РАБО (Российская ассоциация бизнес-образования)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307138" y="2781511"/>
            <a:ext cx="2457450" cy="8921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Преподаватели-практики: признанные российские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зарубежные эксперты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бизнес-тренеры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539750" y="4948448"/>
            <a:ext cx="2643188" cy="6937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450 эксклюзивных бизнес-программ и авторских тренингов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3389313" y="4948448"/>
            <a:ext cx="2711450" cy="89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10 000 реализованных программ в открытом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корпоративном формате, </a:t>
            </a:r>
            <a:b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том числе и международных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07138" y="4948448"/>
            <a:ext cx="2297112" cy="89376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3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Известные зарубежные партнеры, среди которых ведущие бизнес-школы Великобритании</a:t>
            </a:r>
          </a:p>
        </p:txBody>
      </p:sp>
      <p:pic>
        <p:nvPicPr>
          <p:cNvPr id="46089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2036973"/>
            <a:ext cx="20066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0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75" y="2036973"/>
            <a:ext cx="1727200" cy="61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925" y="3951498"/>
            <a:ext cx="696913" cy="94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75" y="3927686"/>
            <a:ext cx="105727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3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051511"/>
            <a:ext cx="1204913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4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813" y="1952836"/>
            <a:ext cx="842962" cy="77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979712" y="1459550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676" y="1736812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4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124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/>
          <p:cNvGrpSpPr/>
          <p:nvPr/>
        </p:nvGrpSpPr>
        <p:grpSpPr>
          <a:xfrm>
            <a:off x="-475182" y="-186652"/>
            <a:ext cx="6843889" cy="7480823"/>
            <a:chOff x="-475182" y="-186652"/>
            <a:chExt cx="6843889" cy="748082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0" y="6308725"/>
              <a:ext cx="1691680" cy="549275"/>
            </a:xfrm>
            <a:prstGeom prst="rect">
              <a:avLst/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59932" y="188640"/>
              <a:ext cx="1496250" cy="1507500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604040" y="5400391"/>
              <a:ext cx="1507500" cy="1305000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75182" y="5741671"/>
              <a:ext cx="1541250" cy="1552500"/>
            </a:xfrm>
            <a:prstGeom prst="rect">
              <a:avLst/>
            </a:prstGeom>
          </p:spPr>
        </p:pic>
        <p:pic>
          <p:nvPicPr>
            <p:cNvPr id="20" name="Рисунок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-452682" y="-186652"/>
              <a:ext cx="1518750" cy="1552500"/>
            </a:xfrm>
            <a:prstGeom prst="rect">
              <a:avLst/>
            </a:prstGeom>
          </p:spPr>
        </p:pic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669957" y="2815875"/>
              <a:ext cx="1698750" cy="1226250"/>
            </a:xfrm>
            <a:prstGeom prst="rect">
              <a:avLst/>
            </a:prstGeom>
          </p:spPr>
        </p:pic>
      </p:grpSp>
      <p:pic>
        <p:nvPicPr>
          <p:cNvPr id="23" name="Рисунок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24027" y="340078"/>
            <a:ext cx="6141449" cy="617784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392" y="2979000"/>
            <a:ext cx="3571580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45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79" y="2821879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028" y="2562433"/>
            <a:ext cx="566026" cy="59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8388" y="1666116"/>
            <a:ext cx="675104" cy="587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6567" y="4872318"/>
            <a:ext cx="744967" cy="564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8433" y="3749700"/>
            <a:ext cx="615908" cy="591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1835696" y="462012"/>
            <a:ext cx="7164288" cy="1143000"/>
          </a:xfrm>
        </p:spPr>
        <p:txBody>
          <a:bodyPr/>
          <a:lstStyle/>
          <a:p>
            <a:pPr algn="l"/>
            <a:r>
              <a:rPr lang="ru-RU" dirty="0" smtClean="0"/>
              <a:t>О ПРОЕКТЕ</a:t>
            </a:r>
            <a:endParaRPr lang="ru-RU" dirty="0"/>
          </a:p>
        </p:txBody>
      </p:sp>
      <p:sp>
        <p:nvSpPr>
          <p:cNvPr id="19" name="Объект 18"/>
          <p:cNvSpPr>
            <a:spLocks noGrp="1"/>
          </p:cNvSpPr>
          <p:nvPr>
            <p:ph idx="1"/>
          </p:nvPr>
        </p:nvSpPr>
        <p:spPr>
          <a:xfrm>
            <a:off x="1987614" y="1605012"/>
            <a:ext cx="6868862" cy="4525963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/>
              <a:t>Центр повышения финансовой грамотности Университета «Синергия» </a:t>
            </a:r>
            <a:r>
              <a:rPr lang="ru-RU" sz="2000" dirty="0" smtClean="0"/>
              <a:t>работает </a:t>
            </a:r>
            <a:r>
              <a:rPr lang="ru-RU" sz="2000" dirty="0"/>
              <a:t>с 2011 года 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/>
              <a:t>Оценка уровня финансовой грамотности </a:t>
            </a:r>
            <a:r>
              <a:rPr lang="ru-RU" sz="2000" dirty="0" smtClean="0"/>
              <a:t>слушателей проводится перед стартом обучения (входное тестирование) а также по его итогам (выходное тестирование)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 smtClean="0"/>
              <a:t>Проект </a:t>
            </a:r>
            <a:r>
              <a:rPr lang="ru-RU" sz="2000" dirty="0"/>
              <a:t>реализуется как точечно в учебных заведениях, так и на региональном уровне при поддержке региональных министерств и департаментов образования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</a:pPr>
            <a:r>
              <a:rPr lang="ru-RU" sz="2000" dirty="0"/>
              <a:t>Участники проекта получают </a:t>
            </a:r>
            <a:r>
              <a:rPr lang="ru-RU" sz="2000" dirty="0" smtClean="0"/>
              <a:t>итоговые результаты тестирования, именные сертификаты</a:t>
            </a:r>
          </a:p>
          <a:p>
            <a:pPr>
              <a:spcAft>
                <a:spcPts val="1800"/>
              </a:spcAft>
            </a:pPr>
            <a:r>
              <a:rPr lang="ru-RU" sz="2000" dirty="0" smtClean="0"/>
              <a:t>Платформа для прохождения Уроков финансовой грамотности </a:t>
            </a:r>
            <a:r>
              <a:rPr lang="en-US" sz="2000" dirty="0">
                <a:hlinkClick r:id="rId8"/>
              </a:rPr>
              <a:t>http://testing.synergyonline.ru/</a:t>
            </a:r>
            <a:endParaRPr lang="ru-RU" sz="2000" dirty="0"/>
          </a:p>
        </p:txBody>
      </p:sp>
      <p:pic>
        <p:nvPicPr>
          <p:cNvPr id="7" name="Picture 2" descr="C:\Users\VBazankova\Desktop\51687 преза\icons-1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109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979712" y="105958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20" name="Группа 19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26" name="Прямоугольник с одним вырезанным углом 25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119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9006" y="143382"/>
            <a:ext cx="6912768" cy="1178768"/>
          </a:xfrm>
        </p:spPr>
        <p:txBody>
          <a:bodyPr/>
          <a:lstStyle/>
          <a:p>
            <a:r>
              <a:rPr lang="ru-RU" dirty="0" smtClean="0"/>
              <a:t>ОСНОВНЫЕ ЭТАПЫ ПРОЕКТА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480925" y="1676003"/>
            <a:ext cx="4031909" cy="408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Онлайн регистрация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59006" y="1290649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891025" y="157890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38100">
                  <a:solidFill>
                    <a:srgbClr val="E4124E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1</a:t>
            </a:r>
            <a:endParaRPr lang="ru-RU" sz="4000" dirty="0">
              <a:ln w="38100">
                <a:solidFill>
                  <a:srgbClr val="E4124E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6" name="Содержимое 6"/>
          <p:cNvSpPr txBox="1">
            <a:spLocks/>
          </p:cNvSpPr>
          <p:nvPr/>
        </p:nvSpPr>
        <p:spPr>
          <a:xfrm>
            <a:off x="2578853" y="3122000"/>
            <a:ext cx="5847911" cy="720774"/>
          </a:xfrm>
          <a:prstGeom prst="rect">
            <a:avLst/>
          </a:prstGeom>
        </p:spPr>
        <p:txBody>
          <a:bodyPr vert="horz" lIns="91360" tIns="45680" rIns="91360" bIns="45680" rtlCol="0">
            <a:noAutofit/>
          </a:bodyPr>
          <a:lstStyle>
            <a:lvl1pPr marL="0" indent="0" algn="l" defTabSz="91359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DB0021"/>
              </a:buClr>
              <a:tabLst>
                <a:tab pos="319088" algn="l"/>
                <a:tab pos="900113" algn="l"/>
              </a:tabLst>
            </a:pPr>
            <a:r>
              <a:rPr lang="ru-RU" sz="2200" dirty="0" smtClean="0">
                <a:ea typeface="Tahoma" pitchFamily="34" charset="0"/>
                <a:cs typeface="Tahoma" pitchFamily="34" charset="0"/>
              </a:rPr>
              <a:t>Выявить текущий уровень финансовой грамотности участников системы образования</a:t>
            </a:r>
            <a:endParaRPr lang="ru-RU" sz="2200" dirty="0">
              <a:ea typeface="Tahoma" pitchFamily="34" charset="0"/>
              <a:cs typeface="Tahoma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2480925" y="2804298"/>
            <a:ext cx="4569417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Входное тестирование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912530" y="2629708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smtClean="0">
                <a:ln w="38100">
                  <a:solidFill>
                    <a:srgbClr val="E4124E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2</a:t>
            </a:r>
            <a:endParaRPr lang="ru-RU" sz="4000" dirty="0">
              <a:ln w="38100">
                <a:solidFill>
                  <a:srgbClr val="E4124E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9" name="Содержимое 6"/>
          <p:cNvSpPr txBox="1">
            <a:spLocks/>
          </p:cNvSpPr>
          <p:nvPr/>
        </p:nvSpPr>
        <p:spPr>
          <a:xfrm>
            <a:off x="2578853" y="4284742"/>
            <a:ext cx="5847911" cy="764926"/>
          </a:xfrm>
          <a:prstGeom prst="rect">
            <a:avLst/>
          </a:prstGeom>
        </p:spPr>
        <p:txBody>
          <a:bodyPr vert="horz" lIns="91360" tIns="45680" rIns="91360" bIns="45680" rtlCol="0">
            <a:noAutofit/>
          </a:bodyPr>
          <a:lstStyle>
            <a:lvl1pPr marL="0" indent="0" algn="l" defTabSz="91359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buClr>
                <a:srgbClr val="DB0021"/>
              </a:buClr>
              <a:tabLst>
                <a:tab pos="319088" algn="l"/>
                <a:tab pos="900113" algn="l"/>
              </a:tabLst>
            </a:pPr>
            <a:r>
              <a:rPr lang="ru-RU" sz="2200" dirty="0" smtClean="0">
                <a:ea typeface="Tahoma" pitchFamily="34" charset="0"/>
                <a:cs typeface="Tahoma" pitchFamily="34" charset="0"/>
              </a:rPr>
              <a:t>Обучить учащихся системы образования основам финансовой грамотности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480925" y="3947085"/>
            <a:ext cx="1975221" cy="408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Обучение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891025" y="3735033"/>
            <a:ext cx="5261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>
                <a:ln w="38100">
                  <a:solidFill>
                    <a:srgbClr val="E4124E"/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3</a:t>
            </a:r>
            <a:endParaRPr lang="ru-RU" sz="4000" dirty="0">
              <a:ln w="38100">
                <a:solidFill>
                  <a:srgbClr val="E4124E"/>
                </a:solidFill>
              </a:ln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32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57" y="5754212"/>
            <a:ext cx="614518" cy="80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1" y="4399646"/>
            <a:ext cx="767618" cy="941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65" y="2555606"/>
            <a:ext cx="988323" cy="993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172" y="414980"/>
            <a:ext cx="825834" cy="749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068" y="1656354"/>
            <a:ext cx="276634" cy="2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599" y="4088976"/>
            <a:ext cx="276634" cy="266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Группа 39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41" name="Прямоугольник с одним вырезанным углом 40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2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3" name="Содержимое 6"/>
          <p:cNvSpPr txBox="1">
            <a:spLocks/>
          </p:cNvSpPr>
          <p:nvPr/>
        </p:nvSpPr>
        <p:spPr>
          <a:xfrm>
            <a:off x="2578852" y="2027629"/>
            <a:ext cx="5847911" cy="776669"/>
          </a:xfrm>
          <a:prstGeom prst="rect">
            <a:avLst/>
          </a:prstGeom>
        </p:spPr>
        <p:txBody>
          <a:bodyPr vert="horz" lIns="91360" tIns="45680" rIns="91360" bIns="45680" rtlCol="0">
            <a:noAutofit/>
          </a:bodyPr>
          <a:lstStyle>
            <a:lvl1pPr marL="0" indent="0" algn="l" defTabSz="913593" rtl="0" eaLnBrk="1" latinLnBrk="0" hangingPunct="1"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1pPr>
            <a:lvl2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2pPr>
            <a:lvl3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3pPr>
            <a:lvl4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4pPr>
            <a:lvl5pPr marL="177800" indent="-177800" algn="l" defTabSz="913593" rtl="0" eaLnBrk="1" latinLnBrk="0" hangingPunct="1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itchFamily="34" charset="0"/>
              <a:buChar char="•"/>
              <a:defRPr sz="1800" kern="1200">
                <a:solidFill>
                  <a:srgbClr val="2E3192"/>
                </a:solidFill>
                <a:latin typeface="+mn-lt"/>
                <a:ea typeface="+mn-ea"/>
                <a:cs typeface="+mn-cs"/>
              </a:defRPr>
            </a:lvl5pPr>
            <a:lvl6pPr marL="251238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69178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5976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2773" indent="-228398" algn="l" defTabSz="91359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200" dirty="0" smtClean="0"/>
              <a:t>На портале имеется инструкция к каждому онлайн тестированию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00617" y="4986875"/>
            <a:ext cx="4292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E4124E"/>
                </a:solidFill>
                <a:latin typeface="Arial Black" panose="020B0A04020102020204" pitchFamily="34" charset="0"/>
              </a:rPr>
              <a:t>4</a:t>
            </a:r>
            <a:endParaRPr lang="ru-RU" sz="4000" dirty="0">
              <a:solidFill>
                <a:srgbClr val="E4124E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80925" y="5137686"/>
            <a:ext cx="4932548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4500" indent="-355600">
              <a:lnSpc>
                <a:spcPct val="85000"/>
              </a:lnSpc>
              <a:buClr>
                <a:srgbClr val="DB0021"/>
              </a:buClr>
              <a:buNone/>
              <a:tabLst>
                <a:tab pos="319088" algn="l"/>
                <a:tab pos="900113" algn="l"/>
              </a:tabLst>
            </a:pPr>
            <a:r>
              <a:rPr lang="ru-RU" sz="2400" b="1" dirty="0" smtClean="0">
                <a:solidFill>
                  <a:srgbClr val="E4124E"/>
                </a:solidFill>
                <a:latin typeface="Arial Black" panose="020B0A04020102020204" pitchFamily="34" charset="0"/>
                <a:ea typeface="Tahoma" pitchFamily="34" charset="0"/>
                <a:cs typeface="Tahoma" pitchFamily="34" charset="0"/>
              </a:rPr>
              <a:t>Выходное тестирование</a:t>
            </a:r>
            <a:endParaRPr lang="ru-RU" sz="2400" b="1" dirty="0">
              <a:solidFill>
                <a:srgbClr val="E4124E"/>
              </a:solidFill>
              <a:latin typeface="Arial Black" panose="020B0A04020102020204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96002" y="5543951"/>
            <a:ext cx="525236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buClr>
                <a:srgbClr val="DB0021"/>
              </a:buClr>
              <a:tabLst>
                <a:tab pos="319088" algn="l"/>
                <a:tab pos="900113" algn="l"/>
              </a:tabLst>
            </a:pPr>
            <a:r>
              <a:rPr lang="ru-RU" sz="2200" dirty="0" smtClean="0">
                <a:solidFill>
                  <a:srgbClr val="2E3192"/>
                </a:solidFill>
                <a:ea typeface="Tahoma" pitchFamily="34" charset="0"/>
                <a:cs typeface="Tahoma" pitchFamily="34" charset="0"/>
              </a:rPr>
              <a:t>Выявить уровень финансовой грамотности после проведения обучения</a:t>
            </a:r>
            <a:endParaRPr lang="ru-RU" sz="2200" dirty="0">
              <a:solidFill>
                <a:srgbClr val="2E3192"/>
              </a:solidFill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56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8679" y="2821879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3" name="Группа 32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34" name="Прямоугольник с одним вырезанным углом 33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VBazankova\Desktop\51687 преза\icons-15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6" y="512763"/>
            <a:ext cx="369305" cy="3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3"/>
          <p:cNvSpPr txBox="1">
            <a:spLocks/>
          </p:cNvSpPr>
          <p:nvPr/>
        </p:nvSpPr>
        <p:spPr>
          <a:xfrm>
            <a:off x="971600" y="-1062905"/>
            <a:ext cx="7704856" cy="1044153"/>
          </a:xfrm>
          <a:prstGeom prst="rect">
            <a:avLst/>
          </a:prstGeom>
        </p:spPr>
        <p:txBody>
          <a:bodyPr vert="horz" lIns="91360" tIns="45680" rIns="91360" bIns="45680" rtlCol="0" anchor="ctr">
            <a:noAutofit/>
          </a:bodyPr>
          <a:lstStyle/>
          <a:p>
            <a:pPr lvl="0">
              <a:lnSpc>
                <a:spcPct val="70000"/>
              </a:lnSpc>
              <a:spcBef>
                <a:spcPct val="0"/>
              </a:spcBef>
              <a:defRPr/>
            </a:pPr>
            <a:endParaRPr lang="ru-RU" sz="4800" dirty="0">
              <a:solidFill>
                <a:srgbClr val="E4121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39852" y="1851718"/>
            <a:ext cx="5472410" cy="738583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spc="-150" dirty="0" smtClean="0">
                <a:solidFill>
                  <a:srgbClr val="2E3192"/>
                </a:solidFill>
              </a:rPr>
              <a:t>Учащиеся</a:t>
            </a:r>
            <a:endParaRPr lang="en-US" sz="4000" b="1" spc="-150" dirty="0">
              <a:solidFill>
                <a:srgbClr val="2E3192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2E3192"/>
                </a:solidFill>
              </a:rPr>
              <a:t>Школьники 8-11 класса, студенты колледжей </a:t>
            </a:r>
            <a:endParaRPr lang="en-US" sz="2000" dirty="0">
              <a:solidFill>
                <a:srgbClr val="2E319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9852" y="4648606"/>
            <a:ext cx="5350600" cy="95402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dirty="0" smtClean="0">
                <a:solidFill>
                  <a:srgbClr val="2E3192"/>
                </a:solidFill>
              </a:rPr>
              <a:t>Руководство</a:t>
            </a:r>
            <a:endParaRPr lang="en-US" sz="4000" b="1" dirty="0">
              <a:solidFill>
                <a:srgbClr val="2E3192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2E3192"/>
                </a:solidFill>
              </a:rPr>
              <a:t>Директора и сотрудники администрации учебных заведений (школ и колледжей)</a:t>
            </a:r>
            <a:endParaRPr lang="en-US" sz="2000" dirty="0">
              <a:solidFill>
                <a:srgbClr val="2E319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39852" y="3206588"/>
            <a:ext cx="5364398" cy="954027"/>
          </a:xfrm>
          <a:prstGeom prst="rect">
            <a:avLst/>
          </a:prstGeom>
        </p:spPr>
        <p:txBody>
          <a:bodyPr wrap="square" lIns="91360" tIns="45680" rIns="91360" bIns="45680">
            <a:spAutoFit/>
          </a:bodyPr>
          <a:lstStyle/>
          <a:p>
            <a:pPr>
              <a:lnSpc>
                <a:spcPct val="70000"/>
              </a:lnSpc>
            </a:pPr>
            <a:r>
              <a:rPr lang="ru-RU" sz="4000" b="1" dirty="0" smtClean="0">
                <a:solidFill>
                  <a:srgbClr val="2E3192"/>
                </a:solidFill>
              </a:rPr>
              <a:t>Педагоги и методисты</a:t>
            </a:r>
            <a:endParaRPr lang="en-US" sz="4000" b="1" dirty="0">
              <a:solidFill>
                <a:srgbClr val="2E3192"/>
              </a:solidFill>
            </a:endParaRPr>
          </a:p>
          <a:p>
            <a:pPr>
              <a:lnSpc>
                <a:spcPct val="70000"/>
              </a:lnSpc>
            </a:pPr>
            <a:r>
              <a:rPr lang="ru-RU" sz="2000" dirty="0" smtClean="0">
                <a:solidFill>
                  <a:srgbClr val="2E3192"/>
                </a:solidFill>
              </a:rPr>
              <a:t>Учителя, преподаватели и методисты образовательных организаций</a:t>
            </a:r>
            <a:endParaRPr lang="en-US" sz="2000" dirty="0">
              <a:solidFill>
                <a:srgbClr val="2E3192"/>
              </a:solidFill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660247"/>
          </a:xfrm>
        </p:spPr>
        <p:txBody>
          <a:bodyPr/>
          <a:lstStyle/>
          <a:p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1979712" y="105958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4112" y="1659465"/>
            <a:ext cx="1090091" cy="10800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84108" y="3100512"/>
            <a:ext cx="1090095" cy="1080000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4203" y="4541559"/>
            <a:ext cx="1080000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2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087" y="1751613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Группа 18"/>
          <p:cNvGrpSpPr/>
          <p:nvPr/>
        </p:nvGrpSpPr>
        <p:grpSpPr>
          <a:xfrm>
            <a:off x="1" y="6414176"/>
            <a:ext cx="1507871" cy="443824"/>
            <a:chOff x="1" y="6414176"/>
            <a:chExt cx="1507871" cy="443824"/>
          </a:xfrm>
        </p:grpSpPr>
        <p:sp>
          <p:nvSpPr>
            <p:cNvPr id="20" name="Прямоугольник с одним вырезанным углом 19"/>
            <p:cNvSpPr/>
            <p:nvPr/>
          </p:nvSpPr>
          <p:spPr>
            <a:xfrm>
              <a:off x="1" y="6414176"/>
              <a:ext cx="1507871" cy="443824"/>
            </a:xfrm>
            <a:prstGeom prst="snip1Rect">
              <a:avLst>
                <a:gd name="adj" fmla="val 32287"/>
              </a:avLst>
            </a:prstGeom>
            <a:solidFill>
              <a:srgbClr val="E412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681" y="6516701"/>
              <a:ext cx="1078947" cy="2664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Users\VBazankova\Desktop\51687 преза\icons-1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891637" y="2168860"/>
            <a:ext cx="7331622" cy="4068452"/>
          </a:xfrm>
        </p:spPr>
        <p:txBody>
          <a:bodyPr numCol="2">
            <a:normAutofit/>
          </a:bodyPr>
          <a:lstStyle/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История денег 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Личные финансы и личный бюджет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Домохозяйства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Страхование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endParaRPr lang="ru-RU" sz="19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</a:pPr>
            <a:endParaRPr lang="ru-RU" sz="1900" dirty="0" smtClean="0"/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Пенсионная система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мошеннические финансовые схемы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Государственный бюджет</a:t>
            </a:r>
          </a:p>
          <a:p>
            <a:pPr marL="179388" indent="-179388"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sz="2000" dirty="0" smtClean="0"/>
              <a:t>Финансовая грамотность – Банковская система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E4124E"/>
              </a:buClr>
            </a:pPr>
            <a:endParaRPr lang="ru-RU" sz="1900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0375" y="460573"/>
            <a:ext cx="8288089" cy="1178768"/>
          </a:xfrm>
        </p:spPr>
        <p:txBody>
          <a:bodyPr>
            <a:noAutofit/>
          </a:bodyPr>
          <a:lstStyle/>
          <a:p>
            <a:r>
              <a:rPr lang="ru-RU" sz="3200" dirty="0" smtClean="0"/>
              <a:t>ПРОГРАММА ПОВЫШЕНИЯ УРОВНЯ ФИНАНСОВОЙ ГРАМОТНОСТИ</a:t>
            </a:r>
            <a:endParaRPr lang="ru-RU" sz="32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60872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0154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 descr="C:\Users\VBazankova\Desktop\51687 преза\icons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5" y="512767"/>
            <a:ext cx="395287" cy="39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1187624" y="1782762"/>
            <a:ext cx="7560840" cy="4525963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ru-RU" dirty="0"/>
              <a:t>В рамках </a:t>
            </a:r>
            <a:r>
              <a:rPr lang="ru-RU" dirty="0" smtClean="0"/>
              <a:t>обучения </a:t>
            </a:r>
            <a:r>
              <a:rPr lang="ru-RU" dirty="0"/>
              <a:t>участники смогут </a:t>
            </a:r>
            <a:r>
              <a:rPr lang="ru-RU" dirty="0" smtClean="0"/>
              <a:t>оценить и повысить </a:t>
            </a:r>
            <a:r>
              <a:rPr lang="ru-RU" dirty="0"/>
              <a:t>собственный уровень знаний по  базовым финансовым компетенциям, в </a:t>
            </a:r>
            <a:r>
              <a:rPr lang="ru-RU" dirty="0" err="1"/>
              <a:t>т.ч</a:t>
            </a:r>
            <a:r>
              <a:rPr lang="ru-RU" dirty="0"/>
              <a:t>.: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знание финансовых понятий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умение их использовать на практике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грамотное управление своими денежными средствами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учет доходов и расходов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планирование личного бюджета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управление сбережениями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ориентация в сложных продуктах, предлагаемых финансовыми институтами и приобретение их на основе осознанного выбора</a:t>
            </a:r>
          </a:p>
          <a:p>
            <a:pPr marL="285750" indent="-285750">
              <a:buClr>
                <a:srgbClr val="E4124E"/>
              </a:buClr>
              <a:buFont typeface="Arial" panose="020B0604020202020204" pitchFamily="34" charset="0"/>
              <a:buChar char="•"/>
            </a:pPr>
            <a:r>
              <a:rPr lang="ru-RU" dirty="0"/>
              <a:t>использование накопительных и страховых инструментов</a:t>
            </a:r>
          </a:p>
          <a:p>
            <a:pPr marL="0" indent="0"/>
            <a:r>
              <a:rPr lang="ru-RU" dirty="0"/>
              <a:t>По итогам </a:t>
            </a:r>
            <a:r>
              <a:rPr lang="ru-RU" dirty="0" smtClean="0"/>
              <a:t>обучения </a:t>
            </a:r>
            <a:r>
              <a:rPr lang="ru-RU" dirty="0"/>
              <a:t>участники получают </a:t>
            </a:r>
            <a:r>
              <a:rPr lang="ru-RU" dirty="0" smtClean="0"/>
              <a:t>именные </a:t>
            </a:r>
            <a:r>
              <a:rPr lang="ru-RU" sz="2400" b="1" dirty="0" smtClean="0">
                <a:solidFill>
                  <a:srgbClr val="FF0000"/>
                </a:solidFill>
              </a:rPr>
              <a:t>сертификаты</a:t>
            </a:r>
            <a:r>
              <a:rPr lang="ru-RU" dirty="0" smtClean="0"/>
              <a:t> о </a:t>
            </a:r>
            <a:r>
              <a:rPr lang="ru-RU" dirty="0"/>
              <a:t>прохождении </a:t>
            </a:r>
            <a:r>
              <a:rPr lang="ru-RU" dirty="0" smtClean="0"/>
              <a:t>обучения, а также рекомендации </a:t>
            </a:r>
            <a:r>
              <a:rPr lang="ru-RU" dirty="0"/>
              <a:t>по </a:t>
            </a:r>
            <a:r>
              <a:rPr lang="ru-RU" dirty="0" smtClean="0"/>
              <a:t>дальнейшему повышению </a:t>
            </a:r>
            <a:r>
              <a:rPr lang="ru-RU" dirty="0"/>
              <a:t>уровня финансовой </a:t>
            </a:r>
            <a:r>
              <a:rPr lang="ru-RU" dirty="0" smtClean="0"/>
              <a:t>грамотности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969282" y="460573"/>
            <a:ext cx="6779182" cy="1178768"/>
          </a:xfrm>
        </p:spPr>
        <p:txBody>
          <a:bodyPr/>
          <a:lstStyle/>
          <a:p>
            <a:r>
              <a:rPr lang="ru-RU" dirty="0" smtClean="0"/>
              <a:t>РЕЗУЛЬТАТЫ ДЛЯ УЧАСТНИКОВ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 flipV="1">
            <a:off x="899592" y="1610961"/>
            <a:ext cx="8244408" cy="45719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140" y="800708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0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utoShape 6" descr="data:image/jpeg;base64,/9j/4AAQSkZJRgABAQAAAQABAAD/2wCEAAkGBwgTBgkTEwgWFBQVFxYPFxcXGSAcIRwfICgbIiokHyccIjQgHCYmJR8jIjUjJSkyMC46HiMzOjcsOigtLisBCgoKDQwNGg8PGjckHyU3Nzc3ODc3Nzc3Miw3NzQ0ODc3LDU4MDcsNDQuNTQsNDQ3NDc3NzQ3NzQ1NDQ0LDQ0Lv/AABEIADMAYAMBIgACEQEDEQH/xAAcAAADAQEBAQEBAAAAAAAAAAAABgcFBAIIAwH/xABBEAABAgQCBAkGDQUAAAAAAAABAgMABAURBiEHEjGRExdBUVNVYXGSFDI2c6HSCBUiMzVScoGCsbKzwSM4VHTR/8QAGAEBAQEBAQAAAAAAAAAAAAAAAAECBAP/xAAoEQACAgECBAUFAAAAAAAAAAAAAQIRAwQxEiFBURMiMnGBNEKRofD/2gAMAwEAAhEDEQA/ALjBGXXcQ0uUSwZiZDYcOom/KeaMvEOP8NybyUPT/wAsgK1EgqIB5wNkbjjnLZEtDRBGJh/FlFnJB55mcBQ35+t8kp+0DsHbGCrSzg8TRR8YKNjbWCFFPffZbtirDkbaUXyFod1qAQo22C8fNuIMfYkerLziaq6ylKyENtq1UpAPKBkvZnrXj6MkJ2VelG3WnwtChdKkm4MSvGeCcGIxA1wtVXLKfIWGk2IUSbZXFxc80dGklCEnxokh20dV+ZncKSr7qQHLraWQLBRSSNYd+3LK94yMQaV6BK1N5ngXnVIOqothNgea6lC9uyN92YodKoEslTgZYRZpN7nM3OfOTmbxJ9Hdew0xVsQOzTzf9V1RbK03ukqUbi/fDHjjNynwuuiDdchm47KJ1TM7m/fg47KJ1TNbm/fhpcrmE00JqbPA+TqVwaXNQWvcjm5wY5a3ivBsrJyTjvB2fSHGwlsKJSRcKsBcDtipYm6WN/knPuYHHZROqZrc378HHZROqZnc378MWG8TYPnXSljgiv6imwlR7gRnDH8WSH+C34E/8jMnhi6lBr5Lz7kx+ECoinUUjaHVkd+qYaMI4Ko7dHl1OySHn3Eh1x1xIUpRVntPINloV/hA/R1F9av9Jin0r6Lk/Vo/IRZycdPCn3C9TInWcNSp0teQtEssTGop1CCQCkJLik5bAdW3ZeKpUMGYcXS3mviZlKSkgaqACO0EZgjnEJE5/cBJfYP7LkVV/wCYc7jDPkn5OfRBJcyVaA33/JKuyXSUtuCw5jsNua9rxx6afTPDX4P3Ex06B/n8Qet/kxzaafTPDX4P3Ex0L6uX90M/aVqp02Rflwh+UQ6kHXCVpChccucSbRRRKU/VMSpepzTgQ+tKAtAOqNZWQvsEWM7DEs0MfS+Kv9hf6lRy4pNYZ0+xp7o6tMslKs6PkNtS6W0B9qyUiwFyo7B2x60WYSp6sLyszMSiXnnkgguAK1GxkhKb7BqgGw5+yP205+g49ez/ADG5o0mWV4DohScksoaPYpPyT7QY25yWlVdyV5hJ0wYWkZemS07KsJl3WnEglsat9bIHLlB5ebKKHg6rKmsMU2YPnONpUq31uX2wq6cZ1lGCygq+U44gJHcbncI39HMitnBFHQpFlcElSgeQqzP5xmb4tPFy3v8ARV6jM0n4PnajK09LT6EFpalnWvyi3JDjJNKRJsIJzSlKT9wAib1bTJTGKrOsKpjhLLrjBOukXKCU3++0cvHlSeqnPGmL4GolBRrkvYWrGF/B88rSfL1Hh0cElOqU563zakd20w6uJJbWOcERKePKk9VOeNMHHlSeqnPGmEtNqJVcdvYWjf0a4Onqe7Uy6+hXDK1xq3y27bx+WkDBM/PV+kvtzCEpY1dYKvc2UFZboxk6caPy0xwfjTHrjwovVzniTG/D1Snx1z+CeWqKodkJuAMJTklP1pbjyVCYdU8nV5ASTY74XePCi9XOeJMHHhRernPEmPNafUKLio7ltGnpz9Bx69n+YW8M4bxc1h+mv0ypoCJhpDrrLuwLIzUnLK+WQ9uUZePNI0tUqSxKsU5zXLqXAAQomwVYAJzJN/ZFhwZT35fCdJZcTZxtltCxzKsLjLI2OUesnPBgUWuuzJuxIp+j+uTVVZfq9RS6G/NZR5v35bPbFPSkBIAGQyj+wRx5Mssm5pKjxwTfRjdBwTfRjdBBHnZQ4Jvoxug4JvoxugghYPPkzHQp3CDyZjoU7hBBFtgPJmOhTuEHkzHQp3CCCFsHtDaBsQB3CPUEEQBBBBAH/9k="/>
          <p:cNvSpPr>
            <a:spLocks noChangeAspect="1" noChangeArrowheads="1"/>
          </p:cNvSpPr>
          <p:nvPr/>
        </p:nvSpPr>
        <p:spPr bwMode="auto">
          <a:xfrm>
            <a:off x="155575" y="-14445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360" tIns="45680" rIns="91360" bIns="4568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C:\Users\VBazankova\Desktop\51687 преза\icons-1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8776" y="512763"/>
            <a:ext cx="369305" cy="369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835696" y="460573"/>
            <a:ext cx="6912768" cy="681504"/>
          </a:xfrm>
        </p:spPr>
        <p:txBody>
          <a:bodyPr/>
          <a:lstStyle/>
          <a:p>
            <a:pPr lvl="0"/>
            <a:r>
              <a:rPr lang="ru-RU" smtClean="0"/>
              <a:t>ПРОЕКТ В ЦИФРАХ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979712" y="1059582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Rectangle 3"/>
          <p:cNvSpPr/>
          <p:nvPr/>
        </p:nvSpPr>
        <p:spPr>
          <a:xfrm>
            <a:off x="2933780" y="1860871"/>
            <a:ext cx="5814684" cy="39235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spc="-113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52</a:t>
            </a:r>
            <a:r>
              <a:rPr lang="en-US" sz="3000" b="1" spc="-113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000</a:t>
            </a:r>
            <a:r>
              <a:rPr lang="ru-RU" sz="3000" b="1" spc="-113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школьников</a:t>
            </a:r>
            <a:endParaRPr lang="en-US" sz="3000" dirty="0">
              <a:solidFill>
                <a:srgbClr val="2E319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3" name="Rectangle 6"/>
          <p:cNvSpPr/>
          <p:nvPr/>
        </p:nvSpPr>
        <p:spPr>
          <a:xfrm>
            <a:off x="2933780" y="3060825"/>
            <a:ext cx="5274624" cy="39235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15 000</a:t>
            </a:r>
            <a:r>
              <a:rPr lang="en-US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студентов СПО</a:t>
            </a:r>
            <a:endParaRPr lang="en-US" sz="3000" dirty="0">
              <a:solidFill>
                <a:srgbClr val="2E3192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4" name="Rectangle 4"/>
          <p:cNvSpPr/>
          <p:nvPr/>
        </p:nvSpPr>
        <p:spPr>
          <a:xfrm>
            <a:off x="2935970" y="4113076"/>
            <a:ext cx="5560466" cy="736295"/>
          </a:xfrm>
          <a:prstGeom prst="rect">
            <a:avLst/>
          </a:prstGeom>
        </p:spPr>
        <p:txBody>
          <a:bodyPr wrap="square" lIns="68520" tIns="34260" rIns="68520" bIns="34260">
            <a:spAutoFit/>
          </a:bodyPr>
          <a:lstStyle/>
          <a:p>
            <a:pPr>
              <a:lnSpc>
                <a:spcPct val="70000"/>
              </a:lnSpc>
            </a:pPr>
            <a:r>
              <a:rPr lang="ru-RU" sz="3000" b="1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12 000</a:t>
            </a:r>
            <a:r>
              <a:rPr lang="en-US" sz="3000" dirty="0" smtClean="0">
                <a:solidFill>
                  <a:srgbClr val="E4124E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ru-RU" sz="3000" dirty="0" smtClean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сертификатов </a:t>
            </a:r>
            <a:r>
              <a:rPr lang="ru-RU" sz="3000" dirty="0">
                <a:solidFill>
                  <a:srgbClr val="2E3192"/>
                </a:solidFill>
                <a:latin typeface="+mj-lt"/>
                <a:cs typeface="Arial" panose="020B0604020202020204" pitchFamily="34" charset="0"/>
              </a:rPr>
              <a:t>выдано участникам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712" y="1584213"/>
            <a:ext cx="908411" cy="90000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9712" y="2776464"/>
            <a:ext cx="883178" cy="900000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9712" y="3968715"/>
            <a:ext cx="900000" cy="900000"/>
          </a:xfrm>
          <a:prstGeom prst="rect">
            <a:avLst/>
          </a:prstGeom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839" y="5524038"/>
            <a:ext cx="1037306" cy="715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82" y="73596"/>
            <a:ext cx="881055" cy="12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21" y="4080663"/>
            <a:ext cx="848175" cy="72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894" y="1511897"/>
            <a:ext cx="641367" cy="6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12" y="3059605"/>
            <a:ext cx="815549" cy="507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42" y="2542858"/>
            <a:ext cx="271768" cy="2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11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8377" y="4785454"/>
            <a:ext cx="271768" cy="261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756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0713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/>
          <p:cNvSpPr/>
          <p:nvPr/>
        </p:nvSpPr>
        <p:spPr>
          <a:xfrm>
            <a:off x="1536700" y="1490663"/>
            <a:ext cx="1889125" cy="806450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3600" b="1" spc="-113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30</a:t>
            </a:r>
            <a:endParaRPr lang="en-US" sz="3600" b="1" spc="-113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лет успешной работы</a:t>
            </a:r>
          </a:p>
          <a:p>
            <a:pPr>
              <a:lnSpc>
                <a:spcPct val="80000"/>
              </a:lnSpc>
              <a:defRPr/>
            </a:pP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в сфере образования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4397375" y="1490663"/>
            <a:ext cx="1608138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4</a:t>
            </a: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ru-RU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отделений в России и странах СНГ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5365" name="Rectangle 10"/>
          <p:cNvSpPr>
            <a:spLocks noChangeArrowheads="1"/>
          </p:cNvSpPr>
          <p:nvPr/>
        </p:nvSpPr>
        <p:spPr bwMode="auto">
          <a:xfrm>
            <a:off x="7466013" y="1562100"/>
            <a:ext cx="1219200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факультетов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1498600" y="3117850"/>
            <a:ext cx="1620838" cy="75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</a:t>
            </a:r>
            <a:r>
              <a:rPr lang="ru-RU" alt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en-US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0+</a:t>
            </a:r>
            <a:endParaRPr lang="ru-RU" altLang="ru-RU" sz="3600" b="1" dirty="0" smtClean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  <a:defRPr/>
            </a:pPr>
            <a:r>
              <a:rPr lang="ru-RU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образовательных программ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489825" y="3111500"/>
            <a:ext cx="1531938" cy="608013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500</a:t>
            </a:r>
            <a: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ru-RU" sz="4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преподавателей</a:t>
            </a:r>
          </a:p>
        </p:txBody>
      </p:sp>
      <p:sp>
        <p:nvSpPr>
          <p:cNvPr id="12" name="Rectangle 7"/>
          <p:cNvSpPr/>
          <p:nvPr/>
        </p:nvSpPr>
        <p:spPr>
          <a:xfrm>
            <a:off x="4427538" y="3125788"/>
            <a:ext cx="2057400" cy="585787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70000"/>
              </a:lnSpc>
              <a:defRPr/>
            </a:pP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5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0 000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  <a:t/>
            </a:r>
            <a:b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студентов из 50 стран</a:t>
            </a:r>
          </a:p>
        </p:txBody>
      </p:sp>
      <p:sp>
        <p:nvSpPr>
          <p:cNvPr id="13" name="Rectangle 9"/>
          <p:cNvSpPr/>
          <p:nvPr/>
        </p:nvSpPr>
        <p:spPr>
          <a:xfrm>
            <a:off x="1512888" y="4557713"/>
            <a:ext cx="3440112" cy="806450"/>
          </a:xfrm>
          <a:prstGeom prst="rect">
            <a:avLst/>
          </a:prstGeom>
        </p:spPr>
        <p:txBody>
          <a:bodyPr lIns="68520" tIns="34260" rIns="68520" bIns="34260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1-</a:t>
            </a:r>
            <a:r>
              <a:rPr lang="ru-RU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е место</a:t>
            </a:r>
            <a: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/>
            </a:r>
            <a:br>
              <a:rPr 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</a:br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в рейтинге программ управленческого образования АЦ «Эксперт»</a:t>
            </a:r>
          </a:p>
        </p:txBody>
      </p:sp>
      <p:pic>
        <p:nvPicPr>
          <p:cNvPr id="44043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488" y="1458913"/>
            <a:ext cx="922337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4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458913"/>
            <a:ext cx="922338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5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458913"/>
            <a:ext cx="923925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6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8" y="2979738"/>
            <a:ext cx="923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7" name="Рисунок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300" y="2970213"/>
            <a:ext cx="920750" cy="93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8" name="Рисунок 1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713" y="2943225"/>
            <a:ext cx="923925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49" name="Рисунок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4516438"/>
            <a:ext cx="900112" cy="91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5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300" y="4516438"/>
            <a:ext cx="911225" cy="91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10"/>
          <p:cNvSpPr>
            <a:spLocks noChangeArrowheads="1"/>
          </p:cNvSpPr>
          <p:nvPr/>
        </p:nvSpPr>
        <p:spPr bwMode="auto">
          <a:xfrm>
            <a:off x="5819775" y="4586288"/>
            <a:ext cx="2005013" cy="71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20" tIns="34260" rIns="68520" bIns="3426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 6</a:t>
            </a:r>
            <a: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/>
            </a:r>
            <a:br>
              <a:rPr lang="en-US" alt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ru-RU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аккредитаций </a:t>
            </a:r>
            <a:r>
              <a:rPr lang="en-US" alt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cs typeface="Arial" panose="020B0604020202020204" pitchFamily="34" charset="0"/>
              </a:rPr>
              <a:t>Association of MBA’s</a:t>
            </a:r>
            <a:endParaRPr lang="en-US" altLang="ru-RU" sz="1200" dirty="0" smtClean="0">
              <a:solidFill>
                <a:schemeClr val="tx1">
                  <a:lumMod val="65000"/>
                  <a:lumOff val="35000"/>
                </a:schemeClr>
              </a:solidFill>
              <a:latin typeface="Arial 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88150" y="6086475"/>
            <a:ext cx="2305050" cy="711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1600" b="1" dirty="0">
              <a:solidFill>
                <a:srgbClr val="0F307B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76387" y="974943"/>
            <a:ext cx="7908826" cy="104374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4" name="Shape 95"/>
          <p:cNvSpPr txBox="1">
            <a:spLocks/>
          </p:cNvSpPr>
          <p:nvPr/>
        </p:nvSpPr>
        <p:spPr>
          <a:xfrm>
            <a:off x="692150" y="380817"/>
            <a:ext cx="9208442" cy="6985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200">
                <a:solidFill>
                  <a:srgbClr val="336699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9pPr>
          </a:lstStyle>
          <a:p>
            <a:pPr algn="l">
              <a:defRPr/>
            </a:pPr>
            <a:r>
              <a:rPr lang="ru-RU" sz="4000" dirty="0" smtClean="0">
                <a:solidFill>
                  <a:srgbClr val="2E3192"/>
                </a:solidFill>
                <a:latin typeface="Arial Black" panose="020B0A04020102020204" pitchFamily="34" charset="0"/>
              </a:rPr>
              <a:t>УНИВЕРСИТЕТ В ЦИФРАХ</a:t>
            </a:r>
            <a:endParaRPr lang="ru-RU" sz="4000" dirty="0">
              <a:solidFill>
                <a:srgbClr val="2E3192"/>
              </a:solidFill>
              <a:latin typeface="Arial Black" panose="020B0A04020102020204" pitchFamily="34" charset="0"/>
            </a:endParaRPr>
          </a:p>
        </p:txBody>
      </p: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434" y="1736812"/>
            <a:ext cx="4896722" cy="488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72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620713"/>
            <a:ext cx="30480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Shape 95"/>
          <p:cNvSpPr txBox="1">
            <a:spLocks/>
          </p:cNvSpPr>
          <p:nvPr/>
        </p:nvSpPr>
        <p:spPr>
          <a:xfrm>
            <a:off x="2267892" y="642268"/>
            <a:ext cx="7632700" cy="698500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b="1" kern="1200" spc="200">
                <a:solidFill>
                  <a:srgbClr val="336699"/>
                </a:solidFill>
                <a:latin typeface="Proxima Nova Rg" panose="02000506030000020004" pitchFamily="50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500" b="1">
                <a:solidFill>
                  <a:srgbClr val="336699"/>
                </a:solidFill>
                <a:latin typeface="Proxima Nova Rg" panose="02000506030000020004" pitchFamily="50" charset="0"/>
              </a:defRPr>
            </a:lvl9pPr>
          </a:lstStyle>
          <a:p>
            <a:pPr algn="l">
              <a:defRPr/>
            </a:pPr>
            <a:r>
              <a:rPr lang="ru-RU" sz="4000" dirty="0">
                <a:solidFill>
                  <a:srgbClr val="2E3192"/>
                </a:solidFill>
                <a:latin typeface="Arial Black" panose="020B0A04020102020204" pitchFamily="34" charset="0"/>
              </a:rPr>
              <a:t>ЛИЦЕНЗИЯ И АККРЕДИТАЦИИ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447675" y="1581745"/>
            <a:ext cx="8353425" cy="7381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Университет «Синергия» осуществляет свою деятельность на основании действующих лицензий и аккредитаций. Образовательные методики нашего Университета отмечены престижными наградами и аккредитацией международной ассоциации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66725" y="5355232"/>
            <a:ext cx="8137525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Государственная лицензия на право ведения образовательной деятельности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Свидетельство о государственной аккредитации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 Европейского фонда гарантий качества электронного обучения</a:t>
            </a:r>
          </a:p>
          <a:p>
            <a:pPr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Аккредитация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Международной ассоциации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MBA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992" name="Рисунок 4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588220"/>
            <a:ext cx="806450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1979712" y="1412776"/>
            <a:ext cx="7164288" cy="61238"/>
          </a:xfrm>
          <a:prstGeom prst="rect">
            <a:avLst/>
          </a:prstGeom>
          <a:solidFill>
            <a:srgbClr val="E412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334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инергия 00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49365</TotalTime>
  <Words>441</Words>
  <Application>Microsoft Office PowerPoint</Application>
  <PresentationFormat>Экран (4:3)</PresentationFormat>
  <Paragraphs>90</Paragraphs>
  <Slides>11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Arial </vt:lpstr>
      <vt:lpstr>Arial Black</vt:lpstr>
      <vt:lpstr>Calibri</vt:lpstr>
      <vt:lpstr>Tahoma</vt:lpstr>
      <vt:lpstr>Синергия 001</vt:lpstr>
      <vt:lpstr>Презентация PowerPoint</vt:lpstr>
      <vt:lpstr>О ПРОЕКТЕ</vt:lpstr>
      <vt:lpstr>ОСНОВНЫЕ ЭТАПЫ ПРОЕКТА</vt:lpstr>
      <vt:lpstr>УЧАСТНИКИ ПРОЕКТА</vt:lpstr>
      <vt:lpstr>ПРОГРАММА ПОВЫШЕНИЯ УРОВНЯ ФИНАНСОВОЙ ГРАМОТНОСТИ</vt:lpstr>
      <vt:lpstr>РЕЗУЛЬТАТЫ ДЛЯ УЧАСТНИКОВ</vt:lpstr>
      <vt:lpstr>ПРОЕКТ В ЦИФРАХ</vt:lpstr>
      <vt:lpstr>Презентация PowerPoint</vt:lpstr>
      <vt:lpstr>Презентация PowerPoint</vt:lpstr>
      <vt:lpstr>ПРЕИМУЩЕСТВА НАШЕГО ОБРАЗОВАНИЯ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ЦЕЛИ УНИВЕРСИТЕТА СИНЕРГИЯ НА 2013-2015</dc:title>
  <dc:creator>Федосеев Ден</dc:creator>
  <cp:lastModifiedBy>Aleksey</cp:lastModifiedBy>
  <cp:revision>2124</cp:revision>
  <cp:lastPrinted>2020-03-17T09:16:28Z</cp:lastPrinted>
  <dcterms:created xsi:type="dcterms:W3CDTF">2014-05-05T03:02:40Z</dcterms:created>
  <dcterms:modified xsi:type="dcterms:W3CDTF">2020-05-21T06:47:11Z</dcterms:modified>
</cp:coreProperties>
</file>